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52"/>
  </p:notesMasterIdLst>
  <p:handoutMasterIdLst>
    <p:handoutMasterId r:id="rId53"/>
  </p:handoutMasterIdLst>
  <p:sldIdLst>
    <p:sldId id="769" r:id="rId7"/>
    <p:sldId id="1632" r:id="rId8"/>
    <p:sldId id="1576" r:id="rId9"/>
    <p:sldId id="1526" r:id="rId10"/>
    <p:sldId id="1527" r:id="rId11"/>
    <p:sldId id="1592" r:id="rId12"/>
    <p:sldId id="1658" r:id="rId13"/>
    <p:sldId id="1582" r:id="rId14"/>
    <p:sldId id="1594" r:id="rId15"/>
    <p:sldId id="1625" r:id="rId16"/>
    <p:sldId id="1589" r:id="rId17"/>
    <p:sldId id="1627" r:id="rId18"/>
    <p:sldId id="1626" r:id="rId19"/>
    <p:sldId id="1628" r:id="rId20"/>
    <p:sldId id="1602" r:id="rId21"/>
    <p:sldId id="1629" r:id="rId22"/>
    <p:sldId id="1608" r:id="rId23"/>
    <p:sldId id="1660" r:id="rId24"/>
    <p:sldId id="1357" r:id="rId25"/>
    <p:sldId id="1623" r:id="rId26"/>
    <p:sldId id="1657" r:id="rId27"/>
    <p:sldId id="1661" r:id="rId28"/>
    <p:sldId id="1633" r:id="rId29"/>
    <p:sldId id="1638" r:id="rId30"/>
    <p:sldId id="1647" r:id="rId31"/>
    <p:sldId id="1648" r:id="rId32"/>
    <p:sldId id="1649" r:id="rId33"/>
    <p:sldId id="1650" r:id="rId34"/>
    <p:sldId id="1634" r:id="rId35"/>
    <p:sldId id="1652" r:id="rId36"/>
    <p:sldId id="1636" r:id="rId37"/>
    <p:sldId id="1655" r:id="rId38"/>
    <p:sldId id="1653" r:id="rId39"/>
    <p:sldId id="1654" r:id="rId40"/>
    <p:sldId id="1587" r:id="rId41"/>
    <p:sldId id="1659" r:id="rId42"/>
    <p:sldId id="1581" r:id="rId43"/>
    <p:sldId id="1565" r:id="rId44"/>
    <p:sldId id="1677" r:id="rId45"/>
    <p:sldId id="1656" r:id="rId46"/>
    <p:sldId id="1641" r:id="rId47"/>
    <p:sldId id="1643" r:id="rId48"/>
    <p:sldId id="1644" r:id="rId49"/>
    <p:sldId id="1645" r:id="rId50"/>
    <p:sldId id="1642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EA65F-4FA9-B968-F549-4BE69010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6A295-AEA2-1CBC-0FA8-2AF595EAC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78663-0C5B-09E8-2FB7-FA222D925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6678B-1132-377E-D487-F9481D450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36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0E64-B3B3-791F-3D37-597344981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A2FFD-54B3-C3C8-A4F1-2C9A7B49C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F1B22-FDCD-992B-9048-6DEF73AF0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1B02-D67C-D6B9-2424-4D99D455B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03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12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7/9/2025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10.jpeg"/><Relationship Id="rId4" Type="http://schemas.openxmlformats.org/officeDocument/2006/relationships/image" Target="../media/image5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@neuromancer_SciML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hyperlink" Target="mailto:jdrgona1@jh.edu" TargetMode="External"/><Relationship Id="rId4" Type="http://schemas.openxmlformats.org/officeDocument/2006/relationships/hyperlink" Target="https://drgona.github.io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hyperlink" Target="http://www.youtube.com/@neuromancer_SciML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2.png"/><Relationship Id="rId7" Type="http://schemas.openxmlformats.org/officeDocument/2006/relationships/image" Target="../media/image9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7.gif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1.jpeg"/><Relationship Id="rId7" Type="http://schemas.openxmlformats.org/officeDocument/2006/relationships/image" Target="../media/image10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</a:t>
            </a:r>
            <a:endParaRPr lang="en-US" sz="36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43543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7622BD2-86A2-4F91-A754-4E3CD262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49FA2-7BB6-E534-503C-2A081A2B8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A7CA0-1B05-FA97-ADA5-BF3D56072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655E1-DFA2-8B75-CC5F-6538FDE4C988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523CA-3983-8201-EDE7-7B2613372420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332144-DCF3-BB96-92B7-13808C8D46E2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65FDB-0718-3498-93F5-DF23D7B4CEE5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08C05-FA2C-EE7D-92A0-517FFFEC4368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3134A6-5921-753D-4A59-2EFF09602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75E7427-AD10-596C-6FF7-D4562B041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9C004B-1CE7-497A-4B2C-C8CD61441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00D2D8C0-9BF3-9853-3F77-905B74A4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443D69-3249-371E-FD33-04FAEE0F72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3B2DBB-9D21-D370-D16A-7D32C3741FCA}"/>
              </a:ext>
            </a:extLst>
          </p:cNvPr>
          <p:cNvSpPr txBox="1"/>
          <p:nvPr/>
        </p:nvSpPr>
        <p:spPr>
          <a:xfrm>
            <a:off x="179623" y="1105725"/>
            <a:ext cx="14287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Follow up TuC04: 16:10-16:35</a:t>
            </a:r>
          </a:p>
        </p:txBody>
      </p:sp>
    </p:spTree>
    <p:extLst>
      <p:ext uri="{BB962C8B-B14F-4D97-AF65-F5344CB8AC3E}">
        <p14:creationId xmlns:p14="http://schemas.microsoft.com/office/powerpoint/2010/main" val="5400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D38B7-426C-A0B3-00F1-07840281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610BDC-1796-C17C-8DD9-1D9993FF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A54ED-7E0E-5126-E70C-DF473EFA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177" y="169335"/>
            <a:ext cx="7902005" cy="675396"/>
          </a:xfrm>
        </p:spPr>
        <p:txBody>
          <a:bodyPr/>
          <a:lstStyle/>
          <a:p>
            <a:r>
              <a:rPr lang="en-US" sz="2000" dirty="0"/>
              <a:t>Can We Use Scientific Machine Learning for Solving</a:t>
            </a:r>
            <a:br>
              <a:rPr lang="en-US" sz="2000" dirty="0"/>
            </a:br>
            <a:r>
              <a:rPr lang="en-US" sz="2000" dirty="0"/>
              <a:t>Mixed-Integer Nonlinear Programming (MINLP) Problems?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0E8538-298E-44C8-78D9-520CABEAF4B0}"/>
                  </a:ext>
                </a:extLst>
              </p:cNvPr>
              <p:cNvSpPr txBox="1"/>
              <p:nvPr/>
            </p:nvSpPr>
            <p:spPr>
              <a:xfrm>
                <a:off x="4537760" y="1540664"/>
                <a:ext cx="4384770" cy="2133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0E8538-298E-44C8-78D9-520CABEAF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60" y="1540664"/>
                <a:ext cx="4384770" cy="21336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51E3D61E-F37F-970C-3B70-4D1D9F5EF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" y="3024729"/>
            <a:ext cx="2844881" cy="2133661"/>
          </a:xfrm>
          <a:prstGeom prst="rect">
            <a:avLst/>
          </a:prstGeom>
        </p:spPr>
      </p:pic>
      <p:pic>
        <p:nvPicPr>
          <p:cNvPr id="13" name="Picture 12" descr="A graph of a graph of a line&#10;&#10;AI-generated content may be incorrect.">
            <a:extLst>
              <a:ext uri="{FF2B5EF4-FFF2-40B4-BE49-F238E27FC236}">
                <a16:creationId xmlns:a16="http://schemas.microsoft.com/office/drawing/2014/main" id="{59EC2D70-BE39-B4FA-3A05-F82556752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54" y="944090"/>
            <a:ext cx="2843540" cy="2132655"/>
          </a:xfrm>
          <a:prstGeom prst="rect">
            <a:avLst/>
          </a:prstGeom>
        </p:spPr>
      </p:pic>
      <p:pic>
        <p:nvPicPr>
          <p:cNvPr id="15" name="Picture 14" descr="A diagram of a graph&#10;&#10;AI-generated content may be incorrect.">
            <a:extLst>
              <a:ext uri="{FF2B5EF4-FFF2-40B4-BE49-F238E27FC236}">
                <a16:creationId xmlns:a16="http://schemas.microsoft.com/office/drawing/2014/main" id="{F9CD181B-6D77-8757-6061-BE331CBCA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99" y="3024950"/>
            <a:ext cx="2843539" cy="2132654"/>
          </a:xfrm>
          <a:prstGeom prst="rect">
            <a:avLst/>
          </a:prstGeom>
        </p:spPr>
      </p:pic>
      <p:pic>
        <p:nvPicPr>
          <p:cNvPr id="17" name="Picture 16" descr="A diagram of a graph&#10;&#10;AI-generated content may be incorrect.">
            <a:extLst>
              <a:ext uri="{FF2B5EF4-FFF2-40B4-BE49-F238E27FC236}">
                <a16:creationId xmlns:a16="http://schemas.microsoft.com/office/drawing/2014/main" id="{2F752EF5-AFD9-6DE7-474B-B8BD155CA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" y="944090"/>
            <a:ext cx="2774185" cy="20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294546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4343471"/>
              <a:chOff x="658167" y="1759608"/>
              <a:chExt cx="10823923" cy="434347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4004916"/>
                <a:chOff x="3989908" y="1218706"/>
                <a:chExt cx="3548129" cy="462793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5"/>
                  <a:ext cx="3548129" cy="234732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 Engineering and the Ralph S. O’Connor Sustainable Energy Institute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1538EA-DA1E-69A5-AA8C-B7C6FC7B7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2205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4343471"/>
                <a:chOff x="3989910" y="1218706"/>
                <a:chExt cx="3827779" cy="501915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273854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SCALE AI Research Chair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Data-Driven Algorithms for Modern Supply Chains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52EAA8B-08B3-68AB-90E8-57DF817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639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375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C5620-009D-B023-B829-60313201E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3E4D9-801F-C6BE-5C9B-43B64B3A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AE6DF-7349-4B3E-6FEC-8A573914AC6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30E34A7-AAF6-239B-4B4D-1A3B4A40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8B6BD-7D4A-3DC6-2EB8-8182F07F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9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objective values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96091" y="941394"/>
            <a:ext cx="4476206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51227" y="924259"/>
            <a:ext cx="4441345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decisions</a:t>
            </a:r>
          </a:p>
          <a:p>
            <a:pPr lvl="1"/>
            <a:r>
              <a:rPr lang="en-US" sz="1600" dirty="0"/>
              <a:t>Vanishing and exploding gradients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uncertainty quantification and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Sampling efficiency via active sampling strategies </a:t>
            </a:r>
          </a:p>
          <a:p>
            <a:pPr lvl="1"/>
            <a:r>
              <a:rPr lang="en-US" sz="1600" dirty="0"/>
              <a:t>Control of high-dimensional PDEs</a:t>
            </a:r>
          </a:p>
          <a:p>
            <a:pPr lvl="1"/>
            <a:r>
              <a:rPr lang="en-US" sz="1600" dirty="0"/>
              <a:t>Applications in large-scale safety-critical systems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78736-5CFC-83E2-4AE4-7764024F2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AD9484-268E-1E72-D1C2-974E93E5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C44232E-1526-7B4D-C1C8-F09ECFF9FEE1}"/>
              </a:ext>
            </a:extLst>
          </p:cNvPr>
          <p:cNvSpPr txBox="1">
            <a:spLocks/>
          </p:cNvSpPr>
          <p:nvPr/>
        </p:nvSpPr>
        <p:spPr>
          <a:xfrm>
            <a:off x="165464" y="941394"/>
            <a:ext cx="8708570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Safe Physics-Informed Learning in Dynamics and Control</a:t>
            </a:r>
          </a:p>
          <a:p>
            <a:pPr lvl="1"/>
            <a:r>
              <a:rPr lang="en-US" dirty="0"/>
              <a:t>TuB03  Tutorial Session, Plaza CF,13:30-15:00</a:t>
            </a:r>
            <a:endParaRPr lang="en-US" b="1" dirty="0"/>
          </a:p>
          <a:p>
            <a:r>
              <a:rPr lang="en-US" sz="2000" b="1" dirty="0"/>
              <a:t>Learning Interpretable Control Policies: Unifying Reinforcement Learning, Differentiable Programming and Bayesian Optimization</a:t>
            </a:r>
          </a:p>
          <a:p>
            <a:pPr lvl="1"/>
            <a:r>
              <a:rPr lang="en-US" dirty="0"/>
              <a:t>TuC04  Tutorial Session, Governor's Sq. 15, 15:30-17:00,</a:t>
            </a:r>
          </a:p>
          <a:p>
            <a:r>
              <a:rPr lang="en-US" sz="2000" b="1" dirty="0" err="1"/>
              <a:t>NeuroMANCER</a:t>
            </a:r>
            <a:r>
              <a:rPr lang="en-US" sz="2000" b="1" dirty="0"/>
              <a:t> Library tutorial </a:t>
            </a:r>
            <a:r>
              <a:rPr lang="en-US" sz="2000" dirty="0"/>
              <a:t>– in 5 min</a:t>
            </a:r>
          </a:p>
          <a:p>
            <a:pPr lvl="1"/>
            <a:r>
              <a:rPr lang="en-US" sz="1800" b="1" dirty="0">
                <a:hlinkClick r:id="rId2"/>
              </a:rPr>
              <a:t>github.com/</a:t>
            </a:r>
            <a:r>
              <a:rPr lang="en-US" sz="1800" b="1" dirty="0" err="1">
                <a:hlinkClick r:id="rId2"/>
              </a:rPr>
              <a:t>pnnl</a:t>
            </a:r>
            <a:r>
              <a:rPr lang="en-US" sz="1800" b="1" dirty="0">
                <a:hlinkClick r:id="rId2"/>
              </a:rPr>
              <a:t>/</a:t>
            </a:r>
            <a:r>
              <a:rPr lang="en-US" sz="1800" b="1" dirty="0" err="1">
                <a:hlinkClick r:id="rId2"/>
              </a:rPr>
              <a:t>neuromancer</a:t>
            </a:r>
            <a:endParaRPr lang="en-US" sz="1800" b="1" dirty="0">
              <a:solidFill>
                <a:srgbClr val="4C483D"/>
              </a:solidFill>
              <a:ea typeface="MS Mincho" panose="02020609040205080304" pitchFamily="49" charset="-128"/>
              <a:cs typeface="Times New Roman" panose="02020603050405020304" pitchFamily="18" charset="0"/>
              <a:hlinkClick r:id="rId3"/>
            </a:endParaRPr>
          </a:p>
          <a:p>
            <a:pPr lvl="1"/>
            <a:endParaRPr lang="en-US" sz="1667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A85B0-62A8-F90B-9970-EF25D22EB8BA}"/>
              </a:ext>
            </a:extLst>
          </p:cNvPr>
          <p:cNvSpPr txBox="1"/>
          <p:nvPr/>
        </p:nvSpPr>
        <p:spPr>
          <a:xfrm>
            <a:off x="374973" y="4103690"/>
            <a:ext cx="6941703" cy="55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hlinkClick r:id="rId4"/>
              </a:rPr>
              <a:t>drgona.github.io</a:t>
            </a:r>
            <a:r>
              <a:rPr lang="en-US" b="1" dirty="0"/>
              <a:t>		</a:t>
            </a:r>
            <a:r>
              <a:rPr lang="en-US" b="1" dirty="0">
                <a:hlinkClick r:id="rId5"/>
              </a:rPr>
              <a:t>jdrgona1@jh.edu</a:t>
            </a:r>
            <a:r>
              <a:rPr lang="en-US" b="1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EEEC0A-35D2-77F7-BB00-9D34523F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Follow Up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1E5CA0-B5FA-356F-5707-31013AE73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79" y="3588527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8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38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47394" y="130998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1244" y="3117874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80" y="1467500"/>
            <a:ext cx="1326361" cy="1611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618642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73" y="1543329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1350772" y="3123394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1562290" y="1548849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2841167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38" y="154605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004B86-179D-7E4E-D5AF-348E68F5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373" y="15303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00807-DB3F-D1BC-AC54-99797B3F4451}"/>
              </a:ext>
            </a:extLst>
          </p:cNvPr>
          <p:cNvSpPr txBox="1"/>
          <p:nvPr/>
        </p:nvSpPr>
        <p:spPr>
          <a:xfrm>
            <a:off x="4319974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t="1321" r="37513" b="31867"/>
          <a:stretch/>
        </p:blipFill>
        <p:spPr bwMode="auto">
          <a:xfrm>
            <a:off x="6009680" y="1515246"/>
            <a:ext cx="1405528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5711937" y="310248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3269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79919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7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79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41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845237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725941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702924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770474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36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908623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79208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93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24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335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25699-22B2-76A2-6CB2-F9F40BE5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78FCC-89AD-1164-F4DC-4B5F8CAE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00A66-9135-A0DF-DC87-C690930C4FF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C396F99-D52F-2CD1-8AD5-A4CD3A69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0E6FC-E7B3-8AC8-21C2-4C323A4C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693907" y="1079863"/>
            <a:ext cx="7534396" cy="327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2079</TotalTime>
  <Words>4000</Words>
  <Application>Microsoft Office PowerPoint</Application>
  <PresentationFormat>On-screen Show (16:9)</PresentationFormat>
  <Paragraphs>788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62" baseType="lpstr">
      <vt:lpstr>MS Mincho</vt:lpstr>
      <vt:lpstr>Aptos Narrow</vt:lpstr>
      <vt:lpstr>Arial</vt:lpstr>
      <vt:lpstr>Calibri</vt:lpstr>
      <vt:lpstr>Cambria Math</vt:lpstr>
      <vt:lpstr>Consolas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</vt:lpstr>
      <vt:lpstr>Optimizing Complex Energy Systems is Hard</vt:lpstr>
      <vt:lpstr>Challenge 1: Heterogenous Modeling Methods</vt:lpstr>
      <vt:lpstr>Challenge 2: Heterogenous Solution Methods</vt:lpstr>
      <vt:lpstr>Challenge 3: Heterogenous Solution Tools</vt:lpstr>
      <vt:lpstr>Scientific Machine Learning (SciML)</vt:lpstr>
      <vt:lpstr>Automatic Differentiation (AD) in Machine Learning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via Differentiable Predictive Control (DPC)</vt:lpstr>
      <vt:lpstr>Learning to Control (L2C) via Differentiable Predictive Control (DPC)</vt:lpstr>
      <vt:lpstr>Learning to Control (L2C) via Differentiable Predictive Control (DPC)</vt:lpstr>
      <vt:lpstr>Learning to Control Building Energy System</vt:lpstr>
      <vt:lpstr>Learning to Control Power System</vt:lpstr>
      <vt:lpstr>Can We Use Scientific Machine Learning for Solving Mixed-Integer Nonlinear Programming (MINLP) Problems? </vt:lpstr>
      <vt:lpstr>Authors of Learning to Optimize for Mixed-Integer Non-Linear Programming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Asymptotic Guarantees of Integer Feasibility Projection</vt:lpstr>
      <vt:lpstr>L2O for MINLP: Comparison with SOTA Solvers</vt:lpstr>
      <vt:lpstr>Effect of Penalty Weight</vt:lpstr>
      <vt:lpstr>Summary</vt:lpstr>
      <vt:lpstr>Follow Up</vt:lpstr>
      <vt:lpstr>NeuroMANCER Scientific Machine Learning Library</vt:lpstr>
      <vt:lpstr>NeuroMANCER Scientific Machine Learning Library</vt:lpstr>
      <vt:lpstr>NeuroMANCER Team</vt:lpstr>
      <vt:lpstr>Non-Asymptotic Guarantees of Integer Feasibility Projection</vt:lpstr>
      <vt:lpstr>Benchmark Methods</vt:lpstr>
      <vt:lpstr>L2O for MINLP: Empirical Evaluation</vt:lpstr>
      <vt:lpstr>L2O for MINLP: Empirical Evaluation</vt:lpstr>
      <vt:lpstr>L2O for MINLP: Empirical Evaluation</vt:lpstr>
      <vt:lpstr>Effect of Penalty 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44</cp:revision>
  <dcterms:created xsi:type="dcterms:W3CDTF">2024-09-05T00:30:18Z</dcterms:created>
  <dcterms:modified xsi:type="dcterms:W3CDTF">2025-07-09T21:48:09Z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